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8" r:id="rId2"/>
    <p:sldMasterId id="2147483676" r:id="rId3"/>
  </p:sldMasterIdLst>
  <p:notesMasterIdLst>
    <p:notesMasterId r:id="rId46"/>
  </p:notesMasterIdLst>
  <p:sldIdLst>
    <p:sldId id="256" r:id="rId4"/>
    <p:sldId id="259" r:id="rId5"/>
    <p:sldId id="298" r:id="rId6"/>
    <p:sldId id="264" r:id="rId7"/>
    <p:sldId id="266" r:id="rId8"/>
    <p:sldId id="278" r:id="rId9"/>
    <p:sldId id="277" r:id="rId10"/>
    <p:sldId id="276" r:id="rId11"/>
    <p:sldId id="261" r:id="rId12"/>
    <p:sldId id="262" r:id="rId13"/>
    <p:sldId id="270" r:id="rId14"/>
    <p:sldId id="271" r:id="rId15"/>
    <p:sldId id="272" r:id="rId16"/>
    <p:sldId id="273" r:id="rId17"/>
    <p:sldId id="269" r:id="rId18"/>
    <p:sldId id="294" r:id="rId19"/>
    <p:sldId id="295" r:id="rId20"/>
    <p:sldId id="296" r:id="rId21"/>
    <p:sldId id="299" r:id="rId22"/>
    <p:sldId id="297" r:id="rId23"/>
    <p:sldId id="284" r:id="rId24"/>
    <p:sldId id="285" r:id="rId25"/>
    <p:sldId id="286" r:id="rId26"/>
    <p:sldId id="287" r:id="rId27"/>
    <p:sldId id="288" r:id="rId28"/>
    <p:sldId id="293" r:id="rId29"/>
    <p:sldId id="289" r:id="rId30"/>
    <p:sldId id="290" r:id="rId31"/>
    <p:sldId id="291" r:id="rId32"/>
    <p:sldId id="274" r:id="rId33"/>
    <p:sldId id="280" r:id="rId34"/>
    <p:sldId id="282" r:id="rId35"/>
    <p:sldId id="281" r:id="rId36"/>
    <p:sldId id="283" r:id="rId37"/>
    <p:sldId id="279" r:id="rId38"/>
    <p:sldId id="260" r:id="rId39"/>
    <p:sldId id="257" r:id="rId40"/>
    <p:sldId id="258" r:id="rId41"/>
    <p:sldId id="268" r:id="rId42"/>
    <p:sldId id="267" r:id="rId43"/>
    <p:sldId id="263" r:id="rId44"/>
    <p:sldId id="275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F9539CF-CE8A-4A01-9FDA-68E3874F8DFB}">
          <p14:sldIdLst>
            <p14:sldId id="256"/>
            <p14:sldId id="259"/>
            <p14:sldId id="298"/>
            <p14:sldId id="264"/>
            <p14:sldId id="266"/>
            <p14:sldId id="278"/>
            <p14:sldId id="277"/>
            <p14:sldId id="276"/>
            <p14:sldId id="261"/>
            <p14:sldId id="262"/>
            <p14:sldId id="270"/>
            <p14:sldId id="271"/>
            <p14:sldId id="272"/>
            <p14:sldId id="273"/>
            <p14:sldId id="269"/>
            <p14:sldId id="294"/>
            <p14:sldId id="295"/>
            <p14:sldId id="296"/>
            <p14:sldId id="299"/>
            <p14:sldId id="297"/>
            <p14:sldId id="284"/>
            <p14:sldId id="285"/>
            <p14:sldId id="286"/>
            <p14:sldId id="287"/>
            <p14:sldId id="288"/>
            <p14:sldId id="293"/>
            <p14:sldId id="289"/>
            <p14:sldId id="290"/>
            <p14:sldId id="291"/>
            <p14:sldId id="274"/>
            <p14:sldId id="280"/>
            <p14:sldId id="282"/>
            <p14:sldId id="281"/>
            <p14:sldId id="283"/>
            <p14:sldId id="279"/>
            <p14:sldId id="260"/>
            <p14:sldId id="257"/>
            <p14:sldId id="258"/>
            <p14:sldId id="268"/>
            <p14:sldId id="267"/>
            <p14:sldId id="263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w24" initials="CU" lastIdx="1" clrIdx="0">
    <p:extLst>
      <p:ext uri="{19B8F6BF-5375-455C-9EA6-DF929625EA0E}">
        <p15:presenceInfo xmlns:p15="http://schemas.microsoft.com/office/powerpoint/2012/main" userId="mw24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6566" autoAdjust="0"/>
  </p:normalViewPr>
  <p:slideViewPr>
    <p:cSldViewPr snapToGrid="0">
      <p:cViewPr varScale="1">
        <p:scale>
          <a:sx n="85" d="100"/>
          <a:sy n="85" d="100"/>
        </p:scale>
        <p:origin x="81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21T13:39:42.101" idx="1">
    <p:pos x="10" y="10"/>
    <p:text>end of first lecture, then begin python DC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37EFE-C1AE-4115-BB28-1A5FB3DD261C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95C00-DEB8-4FD0-B394-83981868F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71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18.0%22N+118%C2%B029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18.0%22N+118%C2%B029" TargetMode="External"/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onomist.com/the-americas/2017/10/12/the-people-who-read-to-cuban-cigar-factory-workers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washingtonpost.com/news/answer-sheet/wp/2017/07/11/it-puts-kids-to-sleep-but-teachers-keep-lecturing-anyway-heres-what-to-do-about-it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61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 action="ppaction://hlinkfile"/>
              </a:rPr>
              <a:t>https://www.google.com/maps/place/34%C2%B018'18.0%22N+118%C2%B029'20.4%22W/@34.3054299,-118.4887952,521m/data=!3m1!1e3!4m5!3m4!1s0x0:0x0!8m2!3d34.305!4d-118.489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955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 action="ppaction://hlinkfile"/>
              </a:rPr>
              <a:t>https://www.google.com/maps/place/34%C2%B018'18.0%22N+118%C2%B029'20.4%22W/@34.305725,-118.4890129,338m/data=!3m1!1e3!4m5!3m4!1s0x0:0x0!8m2!3d34.305!4d-118.489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7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Filtration</a:t>
            </a:r>
            <a:r>
              <a:rPr lang="en-US" baseline="0" dirty="0" smtClean="0"/>
              <a:t> equations only describe clean bed, but can’t predict how long a filter run will last or how deep the filter should be</a:t>
            </a:r>
          </a:p>
          <a:p>
            <a:r>
              <a:rPr lang="en-US" baseline="0" dirty="0" smtClean="0"/>
              <a:t>Flocculation equations couldn’t predict the settled water turbidity.</a:t>
            </a:r>
          </a:p>
          <a:p>
            <a:r>
              <a:rPr lang="en-US" baseline="0" dirty="0" smtClean="0"/>
              <a:t>Flocculation equations can’t predict the optimal velocity gradient</a:t>
            </a:r>
          </a:p>
          <a:p>
            <a:r>
              <a:rPr lang="en-US" baseline="0" dirty="0" smtClean="0"/>
              <a:t>Plate settler equations couldn’t predict the plate spacing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507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a. Screening, Coagulation, Flocculation (Chapter 9)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b. Sedimentation (Chapter 10)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 Granular Filtration (chapter 11)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 Membrane Filtration (Chapter 12)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 Disinfection (Chapter 13)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Advanced Treatment Technologies (focus on dissolved species and chemicals)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a. Granular Activated Carbon (Chapter 15)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b. Ion Exchange Resins (Chapter 16)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 High Pressure Membranes (Chapter 17)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 Advanced Oxidation Process (Chapter 18)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Water Treatment Process Design Procedure (Chapter 23)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54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Engineering Justice Transforming Engineering Education and Practice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Jon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Leydens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Juan C.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Lucena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IEEE PCS Professional Engineering Communication Series: Traci Nathans-Kelly, Series Editor (2018)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84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99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assumes that the problems that need to be solved have</a:t>
            </a:r>
            <a:r>
              <a:rPr lang="en-US" baseline="0" dirty="0" smtClean="0"/>
              <a:t> already been solved in the textbooks.</a:t>
            </a:r>
          </a:p>
          <a:p>
            <a:r>
              <a:rPr lang="en-US" baseline="0" dirty="0" smtClean="0"/>
              <a:t>It is the same fallacy as the idea that we can close the patent office.</a:t>
            </a:r>
          </a:p>
          <a:p>
            <a:r>
              <a:rPr lang="en-US" dirty="0" smtClean="0"/>
              <a:t>When there is a new problem it</a:t>
            </a:r>
            <a:r>
              <a:rPr lang="en-US" baseline="0" dirty="0" smtClean="0"/>
              <a:t> is time to hire a new widget.</a:t>
            </a:r>
          </a:p>
          <a:p>
            <a:r>
              <a:rPr lang="en-US" baseline="0" dirty="0" smtClean="0"/>
              <a:t>Fails to recognize our ability to learn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81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hlinkClick r:id="rId3"/>
              </a:rPr>
              <a:t>https://www.economist.com/the-americas/2017/10/12/the-people-who-read-to-cuban-cigar-factory-workers</a:t>
            </a:r>
            <a:endParaRPr lang="en-US" dirty="0" smtClean="0">
              <a:hlinkClick r:id="rId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hlinkClick r:id="rId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hlinkClick r:id="rId4"/>
              </a:rPr>
              <a:t>https://www.washingtonpost.com/news/answer-sheet/wp/2017/07/11/it-puts-kids-to-sleep-but-teachers-keep-lecturing-anyway-heres-what-to-do-about-it/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26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students work on this in teams of 3. Come</a:t>
            </a:r>
            <a:r>
              <a:rPr lang="en-US" baseline="0" dirty="0" smtClean="0"/>
              <a:t> up with 2 ideas for each heading.</a:t>
            </a:r>
          </a:p>
          <a:p>
            <a:r>
              <a:rPr lang="en-US" baseline="0" dirty="0" smtClean="0"/>
              <a:t>Then randomly call on 4 teams to share. 2 teams share ideas for course design. 2 teams share ideas for role of instructor.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kind of an environment do you need to learn?</a:t>
            </a:r>
          </a:p>
          <a:p>
            <a:r>
              <a:rPr lang="en-US" baseline="0" dirty="0" smtClean="0"/>
              <a:t>What should be done in class time?</a:t>
            </a:r>
          </a:p>
          <a:p>
            <a:r>
              <a:rPr lang="en-US" baseline="0" dirty="0" smtClean="0"/>
              <a:t>What type of educational activities or learning opportunities should be provided?</a:t>
            </a:r>
          </a:p>
          <a:p>
            <a:r>
              <a:rPr lang="en-US" baseline="0" dirty="0" smtClean="0"/>
              <a:t>Type of prelims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is my role?</a:t>
            </a:r>
          </a:p>
          <a:p>
            <a:r>
              <a:rPr lang="en-US" baseline="0" dirty="0" smtClean="0"/>
              <a:t>Librarian (curator of resources)</a:t>
            </a:r>
          </a:p>
          <a:p>
            <a:r>
              <a:rPr lang="en-US" baseline="0" dirty="0" smtClean="0"/>
              <a:t>Devise authentic learning experiences (What does authentic mean?) </a:t>
            </a:r>
          </a:p>
          <a:p>
            <a:r>
              <a:rPr lang="en-US" baseline="0" dirty="0" smtClean="0"/>
              <a:t>Goal is to develop skills that will translate to new problems.</a:t>
            </a:r>
          </a:p>
          <a:p>
            <a:r>
              <a:rPr lang="en-US" baseline="0" dirty="0" smtClean="0"/>
              <a:t>NOT FE exam style problems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09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Brainstorm</a:t>
            </a:r>
          </a:p>
          <a:p>
            <a:r>
              <a:rPr lang="en-US" dirty="0" smtClean="0"/>
              <a:t>Dimensions</a:t>
            </a:r>
            <a:r>
              <a:rPr lang="en-US" baseline="0" dirty="0" smtClean="0"/>
              <a:t> that are better for uniform mixing?</a:t>
            </a:r>
          </a:p>
          <a:p>
            <a:r>
              <a:rPr lang="en-US" dirty="0" smtClean="0"/>
              <a:t>How do</a:t>
            </a:r>
            <a:r>
              <a:rPr lang="en-US" baseline="0" dirty="0" smtClean="0"/>
              <a:t> the flocculators fit in with the rest of the water treatment plant? (both plan view and elevation view)</a:t>
            </a:r>
          </a:p>
          <a:p>
            <a:r>
              <a:rPr lang="en-US" baseline="0" dirty="0" smtClean="0"/>
              <a:t>Might it make sense to have the </a:t>
            </a:r>
            <a:r>
              <a:rPr lang="en-US" baseline="0" dirty="0" err="1" smtClean="0"/>
              <a:t>sed</a:t>
            </a:r>
            <a:r>
              <a:rPr lang="en-US" baseline="0" dirty="0" smtClean="0"/>
              <a:t> tanks and the flocculator share the same bottom elevation for ease of construction?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758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Inset from https://github.com/monroews/CEE4590/raw/master/LADWP/Fairmont%20Sedimentation%20Plant%20Scope%20of%20Work%20_FINAL%2006-01-17.pdf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101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https://github.com/monroews/CEE4590/raw/master/LADWP/Fairmont%20Sedimentation%20Plant%20Scope%20of%20Work%20_FINAL%2006-01-17.pdf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95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470400" y="5029200"/>
            <a:ext cx="52832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828800" y="990601"/>
            <a:ext cx="103632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9586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7237B-D836-4285-BFA8-5AB309CDADC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8151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ABB78E-A5F8-4730-B849-28A2B445E8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4640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2D8A67-7796-44DC-9B8E-0811BED7C34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80497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13A57-D150-4CE0-87BF-20EA9E1D29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225918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8000" y="475200"/>
            <a:ext cx="96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609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de-DE" smtClean="0"/>
              <a:t>04.04.2011</a:t>
            </a:r>
            <a:endParaRPr lang="de-CH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165600" y="6633376"/>
            <a:ext cx="3860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de-CH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737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170EAF33-5040-440D-A897-F739B1036B31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88000" y="908720"/>
            <a:ext cx="109728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10128251" y="476250"/>
            <a:ext cx="1728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2651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470400" y="5029200"/>
            <a:ext cx="52832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fld id="{B27F2FB6-1FF3-439F-A5FF-120BC24DA6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828800" y="990601"/>
            <a:ext cx="103632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853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E648E-C3CE-4333-8AF7-2CD164047A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5302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7237B-D836-4285-BFA8-5AB309CDADC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3372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ABB78E-A5F8-4730-B849-28A2B445E8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2077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2D8A67-7796-44DC-9B8E-0811BED7C34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8169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623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13A57-D150-4CE0-87BF-20EA9E1D29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7952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7468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20125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05825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8444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8000" y="475200"/>
            <a:ext cx="96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609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165600" y="6633376"/>
            <a:ext cx="3860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737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88000" y="908720"/>
            <a:ext cx="109728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10128251" y="476250"/>
            <a:ext cx="1728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5422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470400" y="5029200"/>
            <a:ext cx="52832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fld id="{B27F2FB6-1FF3-439F-A5FF-120BC24DA6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828800" y="990601"/>
            <a:ext cx="103632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827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E648E-C3CE-4333-8AF7-2CD164047A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95763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112776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12192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38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112776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pPr>
              <a:defRPr/>
            </a:pPr>
            <a:fld id="{BF8F7396-BEB4-43C3-890E-D039A09002B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12192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391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112776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pPr>
              <a:defRPr/>
            </a:pPr>
            <a:fld id="{BF8F7396-BEB4-43C3-890E-D039A09002B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12192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08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onroews/CEE4590/wiki/Resource-Matrix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iobe.com/tiobe-index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gs.gov/special-topic/water-science-school/science/groundwater-use-united-states?qt-science_center_objects=0#qt-science_center_objects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idehighered.com/views/2013/01/08/essay-flaws-treating-higher-education-widget-factor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onomist.com/the-americas/2017/10/12/the-people-who-read-to-cuban-cigar-factory-worker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hyperlink" Target="https://www.washingtonpost.com/news/answer-sheet/wp/2017/07/11/it-puts-kids-to-sleep-but-teachers-keep-lecturing-anyway-heres-what-to-do-about-it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61786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359" y="2927022"/>
            <a:ext cx="2938021" cy="542724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An Introduction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372359" y="1004741"/>
            <a:ext cx="11447282" cy="819345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CEE 4590: Water Treatment Capstone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372359" y="4536308"/>
            <a:ext cx="221671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Monroe Weber-Shirk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389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introduction to water quality and traditional treatment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Water </a:t>
            </a:r>
            <a:r>
              <a:rPr lang="en-US" sz="1800" dirty="0"/>
              <a:t>Quality Considerations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EPA Primary &amp; Secondary MCL; State Primacy Enforcement (Chapter 1 – 4 )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Unregulated Water Quality Issues (Chapter 1 – 4)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Emerging </a:t>
            </a:r>
            <a:r>
              <a:rPr lang="en-US" sz="1600" dirty="0"/>
              <a:t>Contaminants (Chapter 4, 20)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Conventional </a:t>
            </a:r>
            <a:r>
              <a:rPr lang="en-US" sz="1800" dirty="0"/>
              <a:t>Water Treatment Processes (focus on particles and pathogens)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Screening</a:t>
            </a:r>
            <a:r>
              <a:rPr lang="en-US" sz="1600" dirty="0"/>
              <a:t>, Coagulation, Flocculation (Chapter 9)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Sedimentation </a:t>
            </a:r>
            <a:r>
              <a:rPr lang="en-US" sz="1600" dirty="0"/>
              <a:t>(Chapter 10)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Granular </a:t>
            </a:r>
            <a:r>
              <a:rPr lang="en-US" sz="1600" dirty="0"/>
              <a:t>Filtration (chapter 11)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Membrane </a:t>
            </a:r>
            <a:r>
              <a:rPr lang="en-US" sz="1600" dirty="0"/>
              <a:t>Filtration (Chapter 12)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Disinfection </a:t>
            </a:r>
            <a:r>
              <a:rPr lang="en-US" sz="1600" dirty="0"/>
              <a:t>(Chapter 13)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Advanced </a:t>
            </a:r>
            <a:r>
              <a:rPr lang="en-US" sz="1800" dirty="0"/>
              <a:t>Treatment Technologies (focus on dissolved species and chemicals)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Granular </a:t>
            </a:r>
            <a:r>
              <a:rPr lang="en-US" sz="1600" dirty="0"/>
              <a:t>Activated Carbon (Chapter 15)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Ion </a:t>
            </a:r>
            <a:r>
              <a:rPr lang="en-US" sz="1600" dirty="0"/>
              <a:t>Exchange Resins (Chapter 16)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High </a:t>
            </a:r>
            <a:r>
              <a:rPr lang="en-US" sz="1600" dirty="0"/>
              <a:t>Pressure Membranes (Chapter 17)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Advanced </a:t>
            </a:r>
            <a:r>
              <a:rPr lang="en-US" sz="1600" dirty="0"/>
              <a:t>Oxidation Process (Chapter 18)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Water </a:t>
            </a:r>
            <a:r>
              <a:rPr lang="en-US" sz="1800" dirty="0"/>
              <a:t>Treatment Process Design Procedure (Chapter 23)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75928" y="5742593"/>
            <a:ext cx="37112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Chapters in </a:t>
            </a:r>
            <a:r>
              <a:rPr lang="en-US" dirty="0"/>
              <a:t>MWH's water treatment</a:t>
            </a:r>
          </a:p>
          <a:p>
            <a:r>
              <a:rPr lang="en-US" dirty="0"/>
              <a:t>principles and design, third edition</a:t>
            </a:r>
          </a:p>
          <a:p>
            <a:r>
              <a:rPr lang="en-US" dirty="0"/>
              <a:t>John C. Crittenden ... [et al</a:t>
            </a:r>
            <a:r>
              <a:rPr lang="en-US" dirty="0" smtClean="0"/>
              <a:t>.].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4133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experience with the predecessor of this course in 1985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felt like I didn’t really know how to design any of the unit processes</a:t>
            </a:r>
          </a:p>
          <a:p>
            <a:r>
              <a:rPr lang="en-US" dirty="0" smtClean="0"/>
              <a:t>I certainly didn’t know what would happen if I tweaked the design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974736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did I know that I didn’t know how to design???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 I studied engineering I built furniture in a wood shop</a:t>
            </a:r>
          </a:p>
          <a:p>
            <a:r>
              <a:rPr lang="en-US" dirty="0" smtClean="0"/>
              <a:t>When you build things you quickly learn that there aren’t ANY dimensions that are arbitrary</a:t>
            </a:r>
          </a:p>
          <a:p>
            <a:r>
              <a:rPr lang="en-US" dirty="0" smtClean="0"/>
              <a:t>ALL DIMENSIONS MATTER</a:t>
            </a:r>
          </a:p>
          <a:p>
            <a:r>
              <a:rPr lang="en-US" dirty="0" smtClean="0"/>
              <a:t>So I learned how to design a flocculator…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599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Flocculator design 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30 minute residence time</a:t>
            </a:r>
          </a:p>
          <a:p>
            <a:r>
              <a:rPr lang="en-US" dirty="0" smtClean="0"/>
              <a:t>3 equal sized tanks (10 minutes each) with mixers in each flocculator</a:t>
            </a:r>
          </a:p>
          <a:p>
            <a:r>
              <a:rPr lang="en-US" dirty="0" smtClean="0"/>
              <a:t>3 different power inputs (tapered flocculation)</a:t>
            </a:r>
          </a:p>
          <a:p>
            <a:r>
              <a:rPr lang="en-US" dirty="0" smtClean="0"/>
              <a:t>Design flow (let’s take 1000 L/s)</a:t>
            </a:r>
          </a:p>
          <a:p>
            <a:r>
              <a:rPr lang="en-US" dirty="0" smtClean="0"/>
              <a:t>Maybe 2 treatment trains (500 L/s each)</a:t>
            </a:r>
          </a:p>
          <a:p>
            <a:r>
              <a:rPr lang="en-US" dirty="0" smtClean="0"/>
              <a:t>Each tank is 600 s * 500 L/s = 300,000 L = 300 cubic meters</a:t>
            </a:r>
          </a:p>
          <a:p>
            <a:r>
              <a:rPr lang="en-US" dirty="0" smtClean="0"/>
              <a:t>Tank 6 m deep and 7 m x 7 m square</a:t>
            </a:r>
          </a:p>
          <a:p>
            <a:r>
              <a:rPr lang="en-US" dirty="0" smtClean="0"/>
              <a:t>Done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0371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tanks each have 3 dimensions</a:t>
            </a:r>
            <a:br>
              <a:rPr lang="en-US" dirty="0" smtClean="0"/>
            </a:br>
            <a:r>
              <a:rPr lang="en-US" dirty="0" smtClean="0"/>
              <a:t>I only knew the volume!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were 2 more degrees of freedom</a:t>
            </a:r>
          </a:p>
          <a:p>
            <a:r>
              <a:rPr lang="en-US" dirty="0" smtClean="0"/>
              <a:t>How might those be selected? (What are the constraints?)</a:t>
            </a:r>
          </a:p>
          <a:p>
            <a:r>
              <a:rPr lang="en-US" dirty="0" smtClean="0"/>
              <a:t>How would the 3 different power levels be selected?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7228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Matrix: (</a:t>
            </a:r>
            <a:r>
              <a:rPr lang="en-US" sz="3200" dirty="0">
                <a:hlinkClick r:id="rId2"/>
              </a:rPr>
              <a:t>https://github.com/monroews/CEE4590/wiki/Resource-Matrix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multiple resources (and, of course, the internet)</a:t>
            </a:r>
          </a:p>
          <a:p>
            <a:pPr lvl="1"/>
            <a:r>
              <a:rPr lang="en-US" dirty="0" smtClean="0"/>
              <a:t>MWH textbook</a:t>
            </a:r>
          </a:p>
          <a:p>
            <a:pPr lvl="1"/>
            <a:r>
              <a:rPr lang="en-US" dirty="0" smtClean="0"/>
              <a:t>AguaClara textbook</a:t>
            </a:r>
          </a:p>
          <a:p>
            <a:pPr lvl="1"/>
            <a:r>
              <a:rPr lang="en-US" dirty="0" smtClean="0"/>
              <a:t>Lectures given in a previous version of this course</a:t>
            </a:r>
          </a:p>
          <a:p>
            <a:pPr lvl="1"/>
            <a:r>
              <a:rPr lang="en-US" dirty="0" smtClean="0"/>
              <a:t>EPA Water Treatability Database</a:t>
            </a:r>
          </a:p>
          <a:p>
            <a:pPr lvl="1"/>
            <a:r>
              <a:rPr lang="en-US" dirty="0" smtClean="0"/>
              <a:t>CEE graduates who came to Cornell because of the AguaClara program who are now working for </a:t>
            </a:r>
            <a:r>
              <a:rPr lang="en-US" dirty="0" err="1" smtClean="0"/>
              <a:t>Stantec</a:t>
            </a:r>
            <a:r>
              <a:rPr lang="en-US" dirty="0" smtClean="0"/>
              <a:t> on the Fairmont Treatment Plant project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2375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Tools: Or why we use Python in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Slide rule (I barely missed having to use this technology)</a:t>
            </a:r>
          </a:p>
          <a:p>
            <a:r>
              <a:rPr lang="en-US" dirty="0" smtClean="0"/>
              <a:t>Calculators (reverse polish notation was awesome)</a:t>
            </a:r>
          </a:p>
          <a:p>
            <a:r>
              <a:rPr lang="en-US" dirty="0" smtClean="0"/>
              <a:t>Paper and pencil so you can take exams!</a:t>
            </a:r>
          </a:p>
          <a:p>
            <a:r>
              <a:rPr lang="en-US" dirty="0" smtClean="0"/>
              <a:t>Excel spreadsheets (goal seek and solver!)</a:t>
            </a:r>
          </a:p>
          <a:p>
            <a:pPr lvl="1"/>
            <a:r>
              <a:rPr lang="en-US" dirty="0" smtClean="0"/>
              <a:t>Oh no… How will we give exams???</a:t>
            </a:r>
          </a:p>
          <a:p>
            <a:r>
              <a:rPr lang="en-US" dirty="0" smtClean="0"/>
              <a:t>Engineering is about quantities that include units</a:t>
            </a:r>
          </a:p>
          <a:p>
            <a:pPr lvl="1"/>
            <a:r>
              <a:rPr lang="en-US" dirty="0" smtClean="0"/>
              <a:t>Math works with units!</a:t>
            </a:r>
          </a:p>
          <a:p>
            <a:pPr lvl="1"/>
            <a:r>
              <a:rPr lang="en-US" dirty="0" smtClean="0"/>
              <a:t>Excel doesn’t know what units are (unit conversions in Excel are so unreliable that I refuse to even look at engineering work done in Excel)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4183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are units important?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 a minimum check on an equation for correctness</a:t>
            </a:r>
          </a:p>
          <a:p>
            <a:r>
              <a:rPr lang="en-US" dirty="0" smtClean="0"/>
              <a:t>As an engineering you must develop an intuition for whether results that you calculate are reasonable and that requires units!</a:t>
            </a:r>
          </a:p>
          <a:p>
            <a:r>
              <a:rPr lang="en-US" dirty="0" smtClean="0"/>
              <a:t>Complex designs have thousands of calculations and every one of those calculations has a significantly increased chance of an error if unit conversions are added to the calculation</a:t>
            </a:r>
          </a:p>
          <a:p>
            <a:r>
              <a:rPr lang="en-US" dirty="0" smtClean="0"/>
              <a:t>Solution: Use computational tools that include units as part of the quantity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040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Growing in popularity</a:t>
            </a:r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No install required! (Share your work with your boss)</a:t>
            </a:r>
          </a:p>
          <a:p>
            <a:r>
              <a:rPr lang="en-US" dirty="0">
                <a:hlinkClick r:id="rId2"/>
              </a:rPr>
              <a:t>https://www.tiobe.com/tiobe-index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Mathcad (my previous choice isn’t in the top 100 languages)</a:t>
            </a:r>
          </a:p>
          <a:p>
            <a:pPr lvl="1"/>
            <a:r>
              <a:rPr lang="en-US" dirty="0" smtClean="0"/>
              <a:t>LabVIEW (my other current programming language is #44)</a:t>
            </a:r>
          </a:p>
          <a:p>
            <a:pPr lvl="1"/>
            <a:r>
              <a:rPr lang="en-US" dirty="0" err="1" smtClean="0"/>
              <a:t>Matlab</a:t>
            </a:r>
            <a:r>
              <a:rPr lang="en-US" dirty="0" smtClean="0"/>
              <a:t> (ranked 20 and dropping fast)</a:t>
            </a:r>
          </a:p>
          <a:p>
            <a:pPr lvl="1"/>
            <a:r>
              <a:rPr lang="en-US" dirty="0" smtClean="0"/>
              <a:t>Python (ranked 3)</a:t>
            </a:r>
          </a:p>
        </p:txBody>
      </p:sp>
    </p:spTree>
    <p:extLst>
      <p:ext uri="{BB962C8B-B14F-4D97-AF65-F5344CB8AC3E}">
        <p14:creationId xmlns:p14="http://schemas.microsoft.com/office/powerpoint/2010/main" val="6107015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Feedback!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I’m learning by doing too!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37081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CEE 3520 – I took this class in 1985 </a:t>
            </a:r>
          </a:p>
          <a:p>
            <a:pPr lvl="1"/>
            <a:r>
              <a:rPr lang="en-US" sz="2400" dirty="0" smtClean="0"/>
              <a:t>Sparked my interest in slow sand filters because I learned that we didn’t know how they worked</a:t>
            </a:r>
            <a:endParaRPr lang="en-US" sz="2400" dirty="0"/>
          </a:p>
          <a:p>
            <a:pPr lvl="1"/>
            <a:r>
              <a:rPr lang="en-US" sz="2400" dirty="0" smtClean="0"/>
              <a:t>Something was missing</a:t>
            </a:r>
          </a:p>
          <a:p>
            <a:r>
              <a:rPr lang="en-US" sz="2800" dirty="0" smtClean="0"/>
              <a:t>Safe water on tap – I created that course in fall of 2004 to connect physics to surface water treatment with a focus on new technologies developed by the AguaClara program</a:t>
            </a:r>
          </a:p>
          <a:p>
            <a:r>
              <a:rPr lang="en-US" sz="2800" dirty="0" smtClean="0"/>
              <a:t>CEE 3520 canceled after 2005</a:t>
            </a:r>
          </a:p>
          <a:p>
            <a:r>
              <a:rPr lang="en-US" sz="2800" dirty="0" smtClean="0"/>
              <a:t>CEE 4590 provide an overview of traditional water treatment processes AND to provide a capstone project for a major city</a:t>
            </a: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453212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learn Python!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Colab</a:t>
            </a:r>
            <a:endParaRPr lang="en-US" dirty="0" smtClean="0"/>
          </a:p>
          <a:p>
            <a:r>
              <a:rPr lang="en-US" dirty="0" smtClean="0"/>
              <a:t>AguaClara package</a:t>
            </a:r>
          </a:p>
          <a:p>
            <a:r>
              <a:rPr lang="en-US" dirty="0" smtClean="0"/>
              <a:t>Units</a:t>
            </a:r>
          </a:p>
          <a:p>
            <a:r>
              <a:rPr lang="en-US" dirty="0" smtClean="0"/>
              <a:t>Learn by doing!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9717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598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1272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05853"/>
            <a:ext cx="12192000" cy="834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734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61474"/>
            <a:ext cx="12192000" cy="777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296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14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700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45925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53978"/>
            <a:ext cx="11277600" cy="617621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Future site of Fairmont Treatment Plant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4957448" y="2263190"/>
            <a:ext cx="2162266" cy="133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9879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048000" y="296733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https://github.com/monroews/CEE4590/raw/master/LADWP/Fairmont%20Sedimentation%20Plant%20Scope%20of%20Work%20_FINAL%2006-01-17.pdf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211" y="-65299"/>
            <a:ext cx="11180189" cy="692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4426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5085347" cy="1143000"/>
          </a:xfrm>
        </p:spPr>
        <p:txBody>
          <a:bodyPr/>
          <a:lstStyle/>
          <a:p>
            <a:r>
              <a:rPr lang="en-US" dirty="0" smtClean="0"/>
              <a:t>Cities and Resources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5775158" cy="4525963"/>
          </a:xfrm>
        </p:spPr>
        <p:txBody>
          <a:bodyPr/>
          <a:lstStyle/>
          <a:p>
            <a:r>
              <a:rPr lang="en-US" dirty="0" smtClean="0"/>
              <a:t>What is the context?</a:t>
            </a:r>
          </a:p>
          <a:p>
            <a:r>
              <a:rPr lang="en-US" dirty="0" smtClean="0"/>
              <a:t>Why is Owens Lake dry?</a:t>
            </a:r>
          </a:p>
          <a:p>
            <a:r>
              <a:rPr lang="en-US" dirty="0" smtClean="0"/>
              <a:t>Where did this water go before LA began to use it?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815"/>
          <a:stretch/>
        </p:blipFill>
        <p:spPr>
          <a:xfrm>
            <a:off x="6657473" y="-54523"/>
            <a:ext cx="5534527" cy="696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9013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76300" y="-795338"/>
            <a:ext cx="13944600" cy="84486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98695" y="3914274"/>
            <a:ext cx="593558" cy="946484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440953" y="1367545"/>
            <a:ext cx="3884397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/>
              <a:t>Los Angeles Aqueduct Filtration Plant </a:t>
            </a:r>
          </a:p>
        </p:txBody>
      </p:sp>
      <p:sp>
        <p:nvSpPr>
          <p:cNvPr id="7" name="Rectangle 6"/>
          <p:cNvSpPr/>
          <p:nvPr/>
        </p:nvSpPr>
        <p:spPr>
          <a:xfrm>
            <a:off x="6192253" y="5849165"/>
            <a:ext cx="1090863" cy="9233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11 million cubic meters!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6192253" y="1600201"/>
            <a:ext cx="2213810" cy="231407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7740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6178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5839326" cy="1143000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Los Angeles Aqueduct Filtration Plant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389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name is…</a:t>
            </a:r>
          </a:p>
          <a:p>
            <a:r>
              <a:rPr lang="en-US" dirty="0" smtClean="0"/>
              <a:t>The most recent water (or wastewater) treatment plant that you visited and one thing you noticed at that plant.</a:t>
            </a:r>
          </a:p>
          <a:p>
            <a:r>
              <a:rPr lang="en-US" dirty="0"/>
              <a:t>My name is…</a:t>
            </a:r>
          </a:p>
          <a:p>
            <a:r>
              <a:rPr lang="en-US" dirty="0" smtClean="0"/>
              <a:t>The names of the two previous students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9316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</a:t>
            </a:r>
            <a:r>
              <a:rPr lang="en-US" dirty="0" smtClean="0"/>
              <a:t>skim and evaluate </a:t>
            </a:r>
            <a:r>
              <a:rPr lang="en-US" dirty="0"/>
              <a:t>the resources</a:t>
            </a:r>
            <a:r>
              <a:rPr lang="en-US" dirty="0" smtClean="0"/>
              <a:t>?</a:t>
            </a:r>
            <a:br>
              <a:rPr lang="en-US" dirty="0" smtClean="0"/>
            </a:br>
            <a:r>
              <a:rPr lang="en-US" dirty="0" smtClean="0"/>
              <a:t>Skepticism!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Traditional explanations of rapid mix, flocculation, floc blankets, and sand filtration should be viewed with skepticism because none of those processes have been well understood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934177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Aware of what we know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775934" y="6142613"/>
            <a:ext cx="4572000" cy="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775934" y="1570613"/>
            <a:ext cx="0" cy="457200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267693" y="2000919"/>
            <a:ext cx="1133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Unknown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16200000">
            <a:off x="1703902" y="3671947"/>
            <a:ext cx="34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Unknown – (Knowledge) - Known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41608" y="6226827"/>
            <a:ext cx="330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Unaware – (Awareness) - Aware</a:t>
            </a:r>
            <a:endParaRPr 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441608" y="4788942"/>
            <a:ext cx="1196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Unknown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unknowns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06901" y="4788941"/>
            <a:ext cx="1196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unknowns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906900" y="2000918"/>
            <a:ext cx="9717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52182" y="3157454"/>
            <a:ext cx="17750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Things that we think we understand that we don’t actually understand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858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thought I knew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775934" y="6142613"/>
            <a:ext cx="4572000" cy="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775934" y="1570613"/>
            <a:ext cx="0" cy="457200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1703902" y="3671947"/>
            <a:ext cx="34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Unknown – (Knowledge) - Known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41608" y="6226827"/>
            <a:ext cx="330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Unaware – (Awareness) - Aware</a:t>
            </a:r>
            <a:endParaRPr 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64855" y="2050976"/>
            <a:ext cx="1765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Flocculation is charge neutralization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582380" y="4577012"/>
            <a:ext cx="17655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Observations are inconsistent with charge neutralization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087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81481E-6 L -0.20963 0.3849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82" y="19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Aware of what I know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775934" y="6142613"/>
            <a:ext cx="4572000" cy="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775934" y="1570613"/>
            <a:ext cx="0" cy="457200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1703902" y="3671947"/>
            <a:ext cx="34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Unknown – (Knowledge) - Known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41608" y="6226827"/>
            <a:ext cx="330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Unaware – (Awareness) - Aware</a:t>
            </a:r>
            <a:endParaRPr 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96380" y="4715512"/>
            <a:ext cx="1765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Flocculation is charge neutralization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582380" y="4577012"/>
            <a:ext cx="17655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Observations are inconsistent with charge neutralization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582380" y="2122805"/>
            <a:ext cx="1765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New flocculation model</a:t>
            </a:r>
            <a:endParaRPr lang="en-US" dirty="0"/>
          </a:p>
        </p:txBody>
      </p:sp>
      <p:cxnSp>
        <p:nvCxnSpPr>
          <p:cNvPr id="19" name="Straight Arrow Connector 18"/>
          <p:cNvCxnSpPr>
            <a:endCxn id="17" idx="1"/>
          </p:cNvCxnSpPr>
          <p:nvPr/>
        </p:nvCxnSpPr>
        <p:spPr>
          <a:xfrm>
            <a:off x="6093823" y="5177176"/>
            <a:ext cx="488557" cy="1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18" idx="2"/>
          </p:cNvCxnSpPr>
          <p:nvPr/>
        </p:nvCxnSpPr>
        <p:spPr>
          <a:xfrm flipV="1">
            <a:off x="7465156" y="3046135"/>
            <a:ext cx="1" cy="1523271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/>
          <p:cNvSpPr/>
          <p:nvPr/>
        </p:nvSpPr>
        <p:spPr>
          <a:xfrm>
            <a:off x="5088367" y="2506530"/>
            <a:ext cx="2223230" cy="2571078"/>
          </a:xfrm>
          <a:custGeom>
            <a:avLst/>
            <a:gdLst>
              <a:gd name="connsiteX0" fmla="*/ 1753497 w 2377440"/>
              <a:gd name="connsiteY0" fmla="*/ 75304 h 2474259"/>
              <a:gd name="connsiteX1" fmla="*/ 0 w 2377440"/>
              <a:gd name="connsiteY1" fmla="*/ 2474259 h 2474259"/>
              <a:gd name="connsiteX2" fmla="*/ 2355925 w 2377440"/>
              <a:gd name="connsiteY2" fmla="*/ 2409713 h 2474259"/>
              <a:gd name="connsiteX3" fmla="*/ 2377440 w 2377440"/>
              <a:gd name="connsiteY3" fmla="*/ 0 h 2474259"/>
              <a:gd name="connsiteX0" fmla="*/ 2121619 w 2377440"/>
              <a:gd name="connsiteY0" fmla="*/ 127067 h 2474259"/>
              <a:gd name="connsiteX1" fmla="*/ 0 w 2377440"/>
              <a:gd name="connsiteY1" fmla="*/ 2474259 h 2474259"/>
              <a:gd name="connsiteX2" fmla="*/ 2355925 w 2377440"/>
              <a:gd name="connsiteY2" fmla="*/ 2409713 h 2474259"/>
              <a:gd name="connsiteX3" fmla="*/ 2377440 w 2377440"/>
              <a:gd name="connsiteY3" fmla="*/ 0 h 2474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440" h="2474259">
                <a:moveTo>
                  <a:pt x="2121619" y="127067"/>
                </a:moveTo>
                <a:lnTo>
                  <a:pt x="0" y="2474259"/>
                </a:lnTo>
                <a:lnTo>
                  <a:pt x="2355925" y="2409713"/>
                </a:lnTo>
                <a:lnTo>
                  <a:pt x="2377440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61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something that you were confident that you knew that you then realized was incorrect?</a:t>
            </a:r>
          </a:p>
          <a:p>
            <a:r>
              <a:rPr lang="en-US" dirty="0" smtClean="0"/>
              <a:t>What helped you realize that there was more to learn?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9873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Signs that we are still figuring it out…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mechanisms that are all supposedly important</a:t>
            </a:r>
          </a:p>
          <a:p>
            <a:pPr lvl="1"/>
            <a:r>
              <a:rPr lang="en-US" dirty="0" smtClean="0"/>
              <a:t>Example: slow sand filters: biofilms, predation, straining</a:t>
            </a:r>
          </a:p>
          <a:p>
            <a:pPr lvl="1"/>
            <a:r>
              <a:rPr lang="en-US" dirty="0" smtClean="0"/>
              <a:t>Principle: usually one mechanism dominates in a process</a:t>
            </a:r>
          </a:p>
          <a:p>
            <a:r>
              <a:rPr lang="en-US" dirty="0" smtClean="0"/>
              <a:t>Lots of equations, but no equations that lead to a design</a:t>
            </a:r>
          </a:p>
          <a:p>
            <a:pPr lvl="1"/>
            <a:r>
              <a:rPr lang="en-US" dirty="0" smtClean="0"/>
              <a:t>Example: rapid sand filtration, flocculation, plate settlers</a:t>
            </a:r>
          </a:p>
          <a:p>
            <a:pPr lvl="1"/>
            <a:r>
              <a:rPr lang="en-US" dirty="0" smtClean="0"/>
              <a:t>Principle: If the physics are understood, then equations for the design can be obtained</a:t>
            </a:r>
          </a:p>
          <a:p>
            <a:pPr lvl="1"/>
            <a:r>
              <a:rPr lang="en-US" dirty="0" smtClean="0"/>
              <a:t>What went wrong with flocculation: Known principles applied to a new problem where those principles don’t apply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484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we are on an adventure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029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Generalize the design process 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414300" y="3964544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Regulations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394593" y="5149585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 needs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517477" y="1737665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Possible Unit Processes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394593" y="2841008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Contaminants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698452" y="4767616"/>
            <a:ext cx="2356946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the unit processes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1374228" y="1737665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Water Source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4785163" y="3298208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Select Unit Processes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9530254" y="3633952"/>
            <a:ext cx="2356946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Disinfection Complications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9530254" y="5094753"/>
            <a:ext cx="2356946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Distribution Complications</a:t>
            </a:r>
            <a:endParaRPr lang="en-US" dirty="0"/>
          </a:p>
        </p:txBody>
      </p:sp>
      <p:cxnSp>
        <p:nvCxnSpPr>
          <p:cNvPr id="18" name="Curved Connector 17"/>
          <p:cNvCxnSpPr>
            <a:stCxn id="11" idx="4"/>
            <a:endCxn id="12" idx="0"/>
          </p:cNvCxnSpPr>
          <p:nvPr/>
        </p:nvCxnSpPr>
        <p:spPr>
          <a:xfrm rot="5400000">
            <a:off x="10435527" y="4821552"/>
            <a:ext cx="546401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25" idx="3"/>
            <a:endCxn id="6" idx="2"/>
          </p:cNvCxnSpPr>
          <p:nvPr/>
        </p:nvCxnSpPr>
        <p:spPr>
          <a:xfrm flipV="1">
            <a:off x="3871749" y="2194865"/>
            <a:ext cx="645728" cy="185884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6" idx="4"/>
            <a:endCxn id="10" idx="0"/>
          </p:cNvCxnSpPr>
          <p:nvPr/>
        </p:nvCxnSpPr>
        <p:spPr>
          <a:xfrm rot="16200000" flipH="1">
            <a:off x="5420011" y="2841293"/>
            <a:ext cx="646143" cy="26768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10" idx="4"/>
            <a:endCxn id="8" idx="0"/>
          </p:cNvCxnSpPr>
          <p:nvPr/>
        </p:nvCxnSpPr>
        <p:spPr>
          <a:xfrm rot="5400000">
            <a:off x="5599421" y="4490112"/>
            <a:ext cx="555008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985345" y="1588376"/>
            <a:ext cx="2886404" cy="493066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607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Processes</a:t>
            </a:r>
            <a:endParaRPr lang="en-US" dirty="0"/>
          </a:p>
        </p:txBody>
      </p:sp>
      <p:sp>
        <p:nvSpPr>
          <p:cNvPr id="3" name="Notched Right Arrow 2"/>
          <p:cNvSpPr/>
          <p:nvPr/>
        </p:nvSpPr>
        <p:spPr>
          <a:xfrm>
            <a:off x="2065467" y="2140772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Trash rack</a:t>
            </a:r>
            <a:endParaRPr lang="en-US" dirty="0"/>
          </a:p>
        </p:txBody>
      </p:sp>
      <p:sp>
        <p:nvSpPr>
          <p:cNvPr id="4" name="Notched Right Arrow 3"/>
          <p:cNvSpPr/>
          <p:nvPr/>
        </p:nvSpPr>
        <p:spPr>
          <a:xfrm>
            <a:off x="4086113" y="2140772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  <a:r>
              <a:rPr lang="en-US" dirty="0" smtClean="0"/>
              <a:t>locculation</a:t>
            </a:r>
            <a:endParaRPr lang="en-US" dirty="0"/>
          </a:p>
        </p:txBody>
      </p:sp>
      <p:sp>
        <p:nvSpPr>
          <p:cNvPr id="5" name="Notched Right Arrow 4"/>
          <p:cNvSpPr/>
          <p:nvPr/>
        </p:nvSpPr>
        <p:spPr>
          <a:xfrm>
            <a:off x="6106759" y="2140772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Sedimentation</a:t>
            </a:r>
            <a:endParaRPr lang="en-US" dirty="0"/>
          </a:p>
        </p:txBody>
      </p:sp>
      <p:sp>
        <p:nvSpPr>
          <p:cNvPr id="6" name="Notched Right Arrow 5"/>
          <p:cNvSpPr/>
          <p:nvPr/>
        </p:nvSpPr>
        <p:spPr>
          <a:xfrm>
            <a:off x="8432203" y="1371600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Rapid sand</a:t>
            </a:r>
            <a:endParaRPr lang="en-US" dirty="0"/>
          </a:p>
        </p:txBody>
      </p:sp>
      <p:sp>
        <p:nvSpPr>
          <p:cNvPr id="7" name="Notched Right Arrow 6"/>
          <p:cNvSpPr/>
          <p:nvPr/>
        </p:nvSpPr>
        <p:spPr>
          <a:xfrm>
            <a:off x="8432202" y="2248348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Slow sand</a:t>
            </a:r>
            <a:endParaRPr lang="en-US" dirty="0"/>
          </a:p>
        </p:txBody>
      </p:sp>
      <p:sp>
        <p:nvSpPr>
          <p:cNvPr id="8" name="Notched Right Arrow 7"/>
          <p:cNvSpPr/>
          <p:nvPr/>
        </p:nvSpPr>
        <p:spPr>
          <a:xfrm>
            <a:off x="8432201" y="3125096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Membrane</a:t>
            </a:r>
            <a:endParaRPr lang="en-US" dirty="0"/>
          </a:p>
        </p:txBody>
      </p:sp>
      <p:sp>
        <p:nvSpPr>
          <p:cNvPr id="9" name="Notched Right Arrow 8"/>
          <p:cNvSpPr/>
          <p:nvPr/>
        </p:nvSpPr>
        <p:spPr>
          <a:xfrm>
            <a:off x="772756" y="4367604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Activated</a:t>
            </a:r>
            <a:r>
              <a:rPr lang="en-US" dirty="0" smtClean="0"/>
              <a:t> Carbon</a:t>
            </a:r>
            <a:endParaRPr lang="en-US" dirty="0"/>
          </a:p>
        </p:txBody>
      </p:sp>
      <p:sp>
        <p:nvSpPr>
          <p:cNvPr id="10" name="Notched Right Arrow 9"/>
          <p:cNvSpPr/>
          <p:nvPr/>
        </p:nvSpPr>
        <p:spPr>
          <a:xfrm>
            <a:off x="2807744" y="4367604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Ion Exchange</a:t>
            </a:r>
            <a:endParaRPr lang="en-US" dirty="0"/>
          </a:p>
        </p:txBody>
      </p:sp>
      <p:sp>
        <p:nvSpPr>
          <p:cNvPr id="11" name="Notched Right Arrow 10"/>
          <p:cNvSpPr/>
          <p:nvPr/>
        </p:nvSpPr>
        <p:spPr>
          <a:xfrm>
            <a:off x="4842732" y="4367604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Reverse Osmosis</a:t>
            </a:r>
            <a:endParaRPr lang="en-US" dirty="0"/>
          </a:p>
        </p:txBody>
      </p:sp>
      <p:sp>
        <p:nvSpPr>
          <p:cNvPr id="12" name="Notched Right Arrow 11"/>
          <p:cNvSpPr/>
          <p:nvPr/>
        </p:nvSpPr>
        <p:spPr>
          <a:xfrm>
            <a:off x="6877720" y="4367604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Reverse Osmosis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6553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each unit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Concept: how does it work?</a:t>
            </a:r>
          </a:p>
          <a:p>
            <a:r>
              <a:rPr lang="en-US" dirty="0" smtClean="0"/>
              <a:t>Types of contaminants that can be treated</a:t>
            </a:r>
          </a:p>
          <a:p>
            <a:r>
              <a:rPr lang="en-US" dirty="0" smtClean="0"/>
              <a:t>Range of approach velocities</a:t>
            </a:r>
          </a:p>
          <a:p>
            <a:r>
              <a:rPr lang="en-US" dirty="0" smtClean="0"/>
              <a:t>Range of hydraulic residence times</a:t>
            </a:r>
          </a:p>
          <a:p>
            <a:r>
              <a:rPr lang="en-US" dirty="0" smtClean="0"/>
              <a:t>Energy required (J/L)</a:t>
            </a:r>
          </a:p>
          <a:p>
            <a:r>
              <a:rPr lang="en-US" dirty="0" smtClean="0"/>
              <a:t>Inputs required or method of regeneration</a:t>
            </a:r>
          </a:p>
          <a:p>
            <a:r>
              <a:rPr lang="en-US" dirty="0" smtClean="0"/>
              <a:t>Type of waste stream produced and disposal requirements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88998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Pedagogy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“When </a:t>
            </a:r>
            <a:r>
              <a:rPr lang="en-US" dirty="0"/>
              <a:t>we </a:t>
            </a:r>
            <a:r>
              <a:rPr lang="en-US" dirty="0" smtClean="0"/>
              <a:t>educate </a:t>
            </a:r>
            <a:r>
              <a:rPr lang="en-US" dirty="0"/>
              <a:t>engineers, we frequently emphasize predefined, decontextualized, closed-ended technical problem </a:t>
            </a:r>
            <a:r>
              <a:rPr lang="en-US" dirty="0" smtClean="0"/>
              <a:t>solving... </a:t>
            </a:r>
            <a:r>
              <a:rPr lang="en-US" dirty="0"/>
              <a:t>Yet practicing engineers work to define and solve complex contextualized, open-ended sociotechnical problems</a:t>
            </a:r>
            <a:r>
              <a:rPr lang="en-US" dirty="0" smtClean="0"/>
              <a:t>.” - </a:t>
            </a:r>
            <a:r>
              <a:rPr lang="en-US" kern="1200" dirty="0"/>
              <a:t>Jon A </a:t>
            </a:r>
            <a:r>
              <a:rPr lang="en-US" kern="1200" dirty="0" err="1" smtClean="0"/>
              <a:t>Leydens</a:t>
            </a:r>
            <a:r>
              <a:rPr lang="en-US" kern="1200" dirty="0" smtClean="0"/>
              <a:t> &amp; </a:t>
            </a:r>
            <a:r>
              <a:rPr lang="en-US" kern="1200" dirty="0"/>
              <a:t>Juan C. </a:t>
            </a:r>
            <a:r>
              <a:rPr lang="en-US" kern="1200" dirty="0" err="1"/>
              <a:t>Lucena</a:t>
            </a:r>
            <a:r>
              <a:rPr lang="en-US" kern="1200" dirty="0"/>
              <a:t> </a:t>
            </a:r>
            <a:endParaRPr lang="en-US" dirty="0" smtClean="0"/>
          </a:p>
          <a:p>
            <a:r>
              <a:rPr lang="en-US" dirty="0" smtClean="0"/>
              <a:t>Life is not a lecture and a problem set</a:t>
            </a:r>
          </a:p>
          <a:p>
            <a:r>
              <a:rPr lang="en-US" dirty="0" smtClean="0"/>
              <a:t>Life will be learning by doing (and taking advantage of educational resources)</a:t>
            </a:r>
          </a:p>
          <a:p>
            <a:r>
              <a:rPr lang="en-US" dirty="0" smtClean="0"/>
              <a:t>My role is to be a guide by your side and create a safe space for learning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2745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45601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sources</a:t>
            </a:r>
            <a:endParaRPr lang="en-US" dirty="0"/>
          </a:p>
        </p:txBody>
      </p:sp>
      <p:pic>
        <p:nvPicPr>
          <p:cNvPr id="1026" name="Picture 2" descr="Diagram showing source and use of freshwater in the U.S. in 2015, by catego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03756"/>
            <a:ext cx="5763457" cy="472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6373057" y="560402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https://www.usgs.gov/special-topic/water-science-school/science/groundwater-use-united-states?qt-science_center_objects=0#qt-science_center_objects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3518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How do consulting firms, construction firms, venders, municipalities (clients) create a project?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will hear about this process from Tori Klug and Michael Adelman (Engineers at </a:t>
            </a:r>
            <a:r>
              <a:rPr lang="en-US" dirty="0" err="1" smtClean="0"/>
              <a:t>Stantec</a:t>
            </a:r>
            <a:r>
              <a:rPr lang="en-US" dirty="0" smtClean="0"/>
              <a:t>) later in the semester.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9198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Reflections on Life Long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did you learn when you were 3?</a:t>
            </a:r>
          </a:p>
          <a:p>
            <a:r>
              <a:rPr lang="en-US" dirty="0" smtClean="0"/>
              <a:t>How will you learn when you are 30?</a:t>
            </a:r>
          </a:p>
          <a:p>
            <a:r>
              <a:rPr lang="en-US" dirty="0" smtClean="0"/>
              <a:t>How do you want to respond when you need to do something that you’ve never done before or when you are asked to solve a problem that is completely new to you (and there aren’t office hours)?</a:t>
            </a:r>
          </a:p>
          <a:p>
            <a:r>
              <a:rPr lang="en-US" dirty="0" smtClean="0"/>
              <a:t>Just in time learning – learning based on what you need to be able to complete the task at hand</a:t>
            </a:r>
          </a:p>
        </p:txBody>
      </p:sp>
    </p:spTree>
    <p:extLst>
      <p:ext uri="{BB962C8B-B14F-4D97-AF65-F5344CB8AC3E}">
        <p14:creationId xmlns:p14="http://schemas.microsoft.com/office/powerpoint/2010/main" val="8380628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wrong with the widget model of education?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5373414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The Widget Theory of Higher Education is that a college or university is a manufacturing enterprise that produces products called academic degrees in basically the same way as a company such as Universal Widgets, Inc. produces widgets. Like widgets, academic degrees come in several models and price ranges. 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Break into teams of 3 and identify at least 3 reasons why being educated as a widget is not what you want.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6354765"/>
            <a:ext cx="10277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https://www.insidehighered.com/views/2013/01/08/essay-flaws-treating-higher-education-widget-factory</a:t>
            </a:r>
            <a:endParaRPr lang="en-US" dirty="0"/>
          </a:p>
        </p:txBody>
      </p:sp>
      <p:pic>
        <p:nvPicPr>
          <p:cNvPr id="1026" name="Picture 2" descr="https://www.insidehighered.com/sites/default/server_files/styles/large-copy/public/media/diploma-factory.png?itok=I_aGd8T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74076"/>
            <a:ext cx="6096000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83048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6262540" cy="1143000"/>
          </a:xfrm>
        </p:spPr>
        <p:txBody>
          <a:bodyPr/>
          <a:lstStyle/>
          <a:p>
            <a:r>
              <a:rPr lang="en-US" dirty="0" smtClean="0"/>
              <a:t>Why are there lectures?</a:t>
            </a:r>
            <a:br>
              <a:rPr lang="en-US" dirty="0" smtClean="0"/>
            </a:br>
            <a:r>
              <a:rPr lang="en-US" dirty="0" smtClean="0"/>
              <a:t>Why am a senior lecturer?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6102285" cy="4525963"/>
          </a:xfrm>
        </p:spPr>
        <p:txBody>
          <a:bodyPr/>
          <a:lstStyle/>
          <a:p>
            <a:r>
              <a:rPr lang="en-US" dirty="0" smtClean="0"/>
              <a:t>What was the historical context?</a:t>
            </a:r>
          </a:p>
          <a:p>
            <a:pPr lvl="1"/>
            <a:r>
              <a:rPr lang="en-US" dirty="0">
                <a:hlinkClick r:id="rId3"/>
              </a:rPr>
              <a:t>The people who read to Cuban cigar-factory </a:t>
            </a:r>
            <a:r>
              <a:rPr lang="en-US" dirty="0" smtClean="0">
                <a:hlinkClick r:id="rId3"/>
              </a:rPr>
              <a:t>workers</a:t>
            </a:r>
            <a:endParaRPr lang="en-US" dirty="0" smtClean="0"/>
          </a:p>
          <a:p>
            <a:r>
              <a:rPr lang="en-US" dirty="0" smtClean="0"/>
              <a:t>Why were lecturers necessary?</a:t>
            </a:r>
          </a:p>
          <a:p>
            <a:r>
              <a:rPr lang="en-US" sz="2800" dirty="0" smtClean="0">
                <a:hlinkClick r:id="rId4"/>
              </a:rPr>
              <a:t>It puts kids to sleep — but teachers keep lecturing anyway. Here’s what to do about it. </a:t>
            </a:r>
            <a:br>
              <a:rPr lang="en-US" sz="2800" dirty="0" smtClean="0">
                <a:hlinkClick r:id="rId4"/>
              </a:rPr>
            </a:br>
            <a:r>
              <a:rPr lang="en-US" sz="1800" dirty="0" smtClean="0">
                <a:hlinkClick r:id="rId4"/>
              </a:rPr>
              <a:t>By Valerie Strauss  in the Washington Post</a:t>
            </a:r>
            <a:endParaRPr lang="en-US" sz="1800" dirty="0" smtClean="0"/>
          </a:p>
        </p:txBody>
      </p:sp>
      <p:pic>
        <p:nvPicPr>
          <p:cNvPr id="2050" name="Picture 2" descr="https://www.economist.com/sites/default/files/images/2017/10/articles/main/20171014_amp503.jpg">
            <a:hlinkClick r:id="rId3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4528" y="0"/>
            <a:ext cx="5277472" cy="2968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0609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Given the printing press (and the internet) and how we learn best; how should a course be designed?</a:t>
            </a:r>
            <a:endParaRPr lang="en-US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Course design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dirty="0" smtClean="0"/>
              <a:t>Diversity of topics (urban vs rural)(social impact of a WTP)</a:t>
            </a:r>
          </a:p>
          <a:p>
            <a:r>
              <a:rPr lang="en-US" sz="2000" dirty="0" smtClean="0"/>
              <a:t>Ability to learn on your own and apply to a new open-ended design</a:t>
            </a:r>
          </a:p>
          <a:p>
            <a:r>
              <a:rPr lang="en-US" sz="2000" dirty="0" smtClean="0"/>
              <a:t>Sharing of resources/collaboration</a:t>
            </a:r>
          </a:p>
          <a:p>
            <a:r>
              <a:rPr lang="en-US" sz="2000" dirty="0" smtClean="0"/>
              <a:t>Team based projects</a:t>
            </a:r>
          </a:p>
          <a:p>
            <a:r>
              <a:rPr lang="en-US" sz="2000" dirty="0" smtClean="0"/>
              <a:t>Critical thinking/problem solving</a:t>
            </a:r>
          </a:p>
          <a:p>
            <a:r>
              <a:rPr lang="en-US" sz="2000" dirty="0" smtClean="0"/>
              <a:t>Giving thought provoking problems that are manageable</a:t>
            </a:r>
          </a:p>
          <a:p>
            <a:r>
              <a:rPr lang="en-US" sz="2000" dirty="0" smtClean="0"/>
              <a:t>Talk with actual engineers</a:t>
            </a:r>
          </a:p>
          <a:p>
            <a:r>
              <a:rPr lang="en-US" sz="2000" dirty="0" smtClean="0"/>
              <a:t>Lessons learned</a:t>
            </a:r>
          </a:p>
          <a:p>
            <a:r>
              <a:rPr lang="en-US" sz="2000" dirty="0" smtClean="0"/>
              <a:t>Grading based on learning vs achievement of milestones</a:t>
            </a:r>
            <a:endParaRPr lang="en-US" sz="2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Role of instructor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Challenge us in same way as real life with project expectations and connect with client</a:t>
            </a:r>
          </a:p>
          <a:p>
            <a:r>
              <a:rPr lang="en-US" dirty="0" smtClean="0"/>
              <a:t>Examples of approach of problems/case study/stories of experience</a:t>
            </a:r>
          </a:p>
          <a:p>
            <a:r>
              <a:rPr lang="en-US" dirty="0" smtClean="0"/>
              <a:t>Breakdown assumptions made by client and guide student through new topics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7549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CEE 4590: Water Treatment Capstone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With a focus on physical chemical processes</a:t>
            </a:r>
          </a:p>
          <a:p>
            <a:r>
              <a:rPr lang="en-US" dirty="0" smtClean="0"/>
              <a:t>For water that might be destined for municipal drinking water or injection into an aquifer, or return to a pristine lake</a:t>
            </a:r>
          </a:p>
          <a:p>
            <a:r>
              <a:rPr lang="en-US" dirty="0" smtClean="0"/>
              <a:t>Working with an engineering firm in the United States</a:t>
            </a:r>
          </a:p>
          <a:p>
            <a:r>
              <a:rPr lang="en-US" dirty="0" smtClean="0"/>
              <a:t>To design a water treatment facility for a large city</a:t>
            </a:r>
          </a:p>
        </p:txBody>
      </p:sp>
    </p:spTree>
    <p:extLst>
      <p:ext uri="{BB962C8B-B14F-4D97-AF65-F5344CB8AC3E}">
        <p14:creationId xmlns:p14="http://schemas.microsoft.com/office/powerpoint/2010/main" val="14915930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cture 4540 2017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cture 4540 2017" id="{810B8684-B36C-4E9D-B451-29B9AF64FE2B}" vid="{17C6C898-45CB-4F7D-9C35-4AEA3E1ACC3B}"/>
    </a:ext>
  </a:extLst>
</a:theme>
</file>

<file path=ppt/theme/theme2.xml><?xml version="1.0" encoding="utf-8"?>
<a:theme xmlns:a="http://schemas.openxmlformats.org/drawingml/2006/main" name="1_Lecture 4540 2016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Lecture 4540 2016">
  <a:themeElements>
    <a:clrScheme name="present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 4540 2017</Template>
  <TotalTime>15724</TotalTime>
  <Words>2171</Words>
  <Application>Microsoft Office PowerPoint</Application>
  <PresentationFormat>Widescreen</PresentationFormat>
  <Paragraphs>272</Paragraphs>
  <Slides>42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42</vt:i4>
      </vt:variant>
    </vt:vector>
  </HeadingPairs>
  <TitlesOfParts>
    <vt:vector size="49" baseType="lpstr">
      <vt:lpstr>Arial</vt:lpstr>
      <vt:lpstr>Calibri</vt:lpstr>
      <vt:lpstr>Candara</vt:lpstr>
      <vt:lpstr>Wingdings</vt:lpstr>
      <vt:lpstr>Lecture 4540 2017</vt:lpstr>
      <vt:lpstr>1_Lecture 4540 2016</vt:lpstr>
      <vt:lpstr>2_Lecture 4540 2016</vt:lpstr>
      <vt:lpstr>CEE 4590: Water Treatment Capstone</vt:lpstr>
      <vt:lpstr>History of this class</vt:lpstr>
      <vt:lpstr>Introductions</vt:lpstr>
      <vt:lpstr>Pedagogy</vt:lpstr>
      <vt:lpstr>Reflections on Life Long Learning</vt:lpstr>
      <vt:lpstr>What is wrong with the widget model of education?</vt:lpstr>
      <vt:lpstr>Why are there lectures? Why am a senior lecturer?</vt:lpstr>
      <vt:lpstr>Given the printing press (and the internet) and how we learn best; how should a course be designed?</vt:lpstr>
      <vt:lpstr>CEE 4590: Water Treatment Capstone</vt:lpstr>
      <vt:lpstr>An introduction to water quality and traditional treatment technologies</vt:lpstr>
      <vt:lpstr>My experience with the predecessor of this course in 1985</vt:lpstr>
      <vt:lpstr>How did I know that I didn’t know how to design???</vt:lpstr>
      <vt:lpstr>Flocculator design 101</vt:lpstr>
      <vt:lpstr>The tanks each have 3 dimensions I only knew the volume!</vt:lpstr>
      <vt:lpstr>Resources Matrix: (https://github.com/monroews/CEE4590/wiki/Resource-Matrix)</vt:lpstr>
      <vt:lpstr>Tools: Or why we use Python in this class</vt:lpstr>
      <vt:lpstr>Why are units important?</vt:lpstr>
      <vt:lpstr>Why Python?</vt:lpstr>
      <vt:lpstr>Feedback!</vt:lpstr>
      <vt:lpstr>Let’s learn Python!</vt:lpstr>
      <vt:lpstr>PowerPoint Presentation</vt:lpstr>
      <vt:lpstr>PowerPoint Presentation</vt:lpstr>
      <vt:lpstr>PowerPoint Presentation</vt:lpstr>
      <vt:lpstr>PowerPoint Presentation</vt:lpstr>
      <vt:lpstr>Future site of Fairmont Treatment Plant</vt:lpstr>
      <vt:lpstr>PowerPoint Presentation</vt:lpstr>
      <vt:lpstr>Cities and Resources </vt:lpstr>
      <vt:lpstr>PowerPoint Presentation</vt:lpstr>
      <vt:lpstr>Los Angeles Aqueduct Filtration Plant </vt:lpstr>
      <vt:lpstr>How do you skim and evaluate the resources? Skepticism!</vt:lpstr>
      <vt:lpstr>Aware of what we know</vt:lpstr>
      <vt:lpstr>What I thought I knew</vt:lpstr>
      <vt:lpstr>Aware of what I know</vt:lpstr>
      <vt:lpstr>Reflections</vt:lpstr>
      <vt:lpstr>Signs that we are still figuring it out…</vt:lpstr>
      <vt:lpstr>So we are on an adventure</vt:lpstr>
      <vt:lpstr>Generalize the design process </vt:lpstr>
      <vt:lpstr>Unit Processes</vt:lpstr>
      <vt:lpstr>For each unit process</vt:lpstr>
      <vt:lpstr>PowerPoint Presentation</vt:lpstr>
      <vt:lpstr>Water sources</vt:lpstr>
      <vt:lpstr>How do consulting firms, construction firms, venders, municipalities (clients) create a project?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Monroe Weber-Shirk</dc:creator>
  <cp:lastModifiedBy>mw24</cp:lastModifiedBy>
  <cp:revision>75</cp:revision>
  <dcterms:created xsi:type="dcterms:W3CDTF">2019-06-12T13:24:20Z</dcterms:created>
  <dcterms:modified xsi:type="dcterms:W3CDTF">2020-01-21T18:40:07Z</dcterms:modified>
</cp:coreProperties>
</file>